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9" r:id="rId4"/>
    <p:sldId id="267" r:id="rId5"/>
    <p:sldId id="270" r:id="rId6"/>
    <p:sldId id="268" r:id="rId7"/>
    <p:sldId id="261" r:id="rId8"/>
    <p:sldId id="260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A9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4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09703-9946-4BAE-B6FB-36F2EAA7917D}" type="datetimeFigureOut">
              <a:rPr lang="de-DE" smtClean="0"/>
              <a:t>07.10.2025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F1357D-2517-4E59-8856-3E61553BD9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3443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78177-010D-47AB-8997-BA2FCB2B4768}" type="datetime1">
              <a:rPr lang="de-DE" smtClean="0"/>
              <a:t>07.10.2025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E. Mathis 2024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16A2A-211F-41F5-8CBE-1A7BDF13FE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9195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EF17-D90A-4BB1-B557-DAAB499B2EEC}" type="datetime1">
              <a:rPr lang="de-DE" smtClean="0"/>
              <a:t>07.10.2025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E. Mathis 2024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16A2A-211F-41F5-8CBE-1A7BDF13FE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9407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DA42-65A0-49D8-8F59-13CB6CDBCB8E}" type="datetime1">
              <a:rPr lang="de-DE" smtClean="0"/>
              <a:t>07.10.2025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E. Mathis 2024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16A2A-211F-41F5-8CBE-1A7BDF13FE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3068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6D286-D72B-439C-976D-BEE9B795350F}" type="datetime1">
              <a:rPr lang="de-DE" smtClean="0"/>
              <a:t>07.10.2025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E. Mathis 2024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16A2A-211F-41F5-8CBE-1A7BDF13FE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8359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DD539-0FA5-4BFD-AA28-2A8621C44BB7}" type="datetime1">
              <a:rPr lang="de-DE" smtClean="0"/>
              <a:t>07.10.2025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E. Mathis 2024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16A2A-211F-41F5-8CBE-1A7BDF13FE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4113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69A15-2FAF-422C-91C2-BE6182A94A71}" type="datetime1">
              <a:rPr lang="de-DE" smtClean="0"/>
              <a:t>07.10.2025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E. Mathis 2024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16A2A-211F-41F5-8CBE-1A7BDF13FE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7443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4C188-B97B-4634-BE44-AF24871F37DD}" type="datetime1">
              <a:rPr lang="de-DE" smtClean="0"/>
              <a:t>07.10.2025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E. Mathis 2024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16A2A-211F-41F5-8CBE-1A7BDF13FE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1333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A5F82-09DE-4091-AAC6-22E5DCCAAE96}" type="datetime1">
              <a:rPr lang="de-DE" smtClean="0"/>
              <a:t>07.10.2025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E. Mathis 2024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16A2A-211F-41F5-8CBE-1A7BDF13FE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8960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1BB0-AC3B-496E-8A9E-56B6EF50EA0D}" type="datetime1">
              <a:rPr lang="de-DE" smtClean="0"/>
              <a:t>07.10.2025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E. Mathis 2024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16A2A-211F-41F5-8CBE-1A7BDF13FE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6402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0965A-3E1C-40C6-8E9D-EFEBF35B0043}" type="datetime1">
              <a:rPr lang="de-DE" smtClean="0"/>
              <a:t>07.10.2025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E. Mathis 2024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16A2A-211F-41F5-8CBE-1A7BDF13FE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0345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51AA3-8078-4DE5-B899-0307B1685837}" type="datetime1">
              <a:rPr lang="de-DE" smtClean="0"/>
              <a:t>07.10.2025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E. Mathis 2024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16A2A-211F-41F5-8CBE-1A7BDF13FE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4413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DE8BD-0779-4195-8670-C6F5CE518EF6}" type="datetime1">
              <a:rPr lang="de-DE" smtClean="0"/>
              <a:t>07.10.2025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E. Mathis 2024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16A2A-211F-41F5-8CBE-1A7BDF13FE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971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5864" y="2914650"/>
            <a:ext cx="5746112" cy="374048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4" y="558648"/>
            <a:ext cx="5772151" cy="370587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42901" y="4121942"/>
            <a:ext cx="5229224" cy="2345533"/>
          </a:xfrm>
        </p:spPr>
        <p:txBody>
          <a:bodyPr>
            <a:noAutofit/>
          </a:bodyPr>
          <a:lstStyle/>
          <a:p>
            <a:r>
              <a:rPr lang="de-DE" sz="6600" b="1" dirty="0"/>
              <a:t>Reifeprüfung </a:t>
            </a:r>
            <a:br>
              <a:rPr lang="de-DE" sz="6600" b="1" dirty="0"/>
            </a:br>
            <a:r>
              <a:rPr lang="de-DE" sz="6600" b="1" dirty="0"/>
              <a:t>(Matura)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4985" y="100361"/>
            <a:ext cx="2419815" cy="241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387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teilzentralisiert; sieben Teilprüfungen 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E. Mathis 2024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8561" y="211619"/>
            <a:ext cx="2420322" cy="2420322"/>
          </a:xfrm>
          <a:prstGeom prst="rect">
            <a:avLst/>
          </a:prstGeom>
        </p:spPr>
      </p:pic>
      <p:sp>
        <p:nvSpPr>
          <p:cNvPr id="17" name="Abgerundetes Rechteck 16"/>
          <p:cNvSpPr/>
          <p:nvPr/>
        </p:nvSpPr>
        <p:spPr>
          <a:xfrm>
            <a:off x="990599" y="1844194"/>
            <a:ext cx="2650669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(1) Deutsch </a:t>
            </a:r>
            <a:b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schriftlich</a:t>
            </a:r>
          </a:p>
        </p:txBody>
      </p:sp>
      <p:sp>
        <p:nvSpPr>
          <p:cNvPr id="22" name="Abgerundetes Rechteck 21"/>
          <p:cNvSpPr/>
          <p:nvPr/>
        </p:nvSpPr>
        <p:spPr>
          <a:xfrm>
            <a:off x="4626257" y="1844194"/>
            <a:ext cx="2603218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(4) mündliche Prüfung 1</a:t>
            </a:r>
          </a:p>
        </p:txBody>
      </p:sp>
      <p:sp>
        <p:nvSpPr>
          <p:cNvPr id="28" name="Abgerundetes Rechteck 27"/>
          <p:cNvSpPr/>
          <p:nvPr/>
        </p:nvSpPr>
        <p:spPr>
          <a:xfrm>
            <a:off x="990599" y="2787749"/>
            <a:ext cx="2650671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(2) Mathematik </a:t>
            </a:r>
            <a:b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schriftlich</a:t>
            </a:r>
          </a:p>
        </p:txBody>
      </p:sp>
      <p:sp>
        <p:nvSpPr>
          <p:cNvPr id="29" name="Abgerundetes Rechteck 28"/>
          <p:cNvSpPr/>
          <p:nvPr/>
        </p:nvSpPr>
        <p:spPr>
          <a:xfrm>
            <a:off x="990599" y="3729002"/>
            <a:ext cx="2650671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(3) Lebende Fremdsprache</a:t>
            </a:r>
            <a:b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schriftlich</a:t>
            </a:r>
          </a:p>
        </p:txBody>
      </p:sp>
      <p:sp>
        <p:nvSpPr>
          <p:cNvPr id="31" name="Abgerundetes Rechteck 30"/>
          <p:cNvSpPr/>
          <p:nvPr/>
        </p:nvSpPr>
        <p:spPr>
          <a:xfrm>
            <a:off x="4626257" y="2787749"/>
            <a:ext cx="2603218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(5) mündliche Prüfung 2</a:t>
            </a:r>
          </a:p>
        </p:txBody>
      </p:sp>
      <p:sp>
        <p:nvSpPr>
          <p:cNvPr id="32" name="Abgerundetes Rechteck 31"/>
          <p:cNvSpPr/>
          <p:nvPr/>
        </p:nvSpPr>
        <p:spPr>
          <a:xfrm>
            <a:off x="8214461" y="2814602"/>
            <a:ext cx="2603218" cy="9144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  <a:gs pos="49000">
                <a:schemeClr val="bg1">
                  <a:lumMod val="9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(6) weitere Prüfung </a:t>
            </a:r>
            <a:b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schriftlich oder mündlich</a:t>
            </a:r>
          </a:p>
        </p:txBody>
      </p:sp>
      <p:sp>
        <p:nvSpPr>
          <p:cNvPr id="33" name="Abgerundetes Rechteck 32"/>
          <p:cNvSpPr/>
          <p:nvPr/>
        </p:nvSpPr>
        <p:spPr>
          <a:xfrm>
            <a:off x="8214461" y="3884810"/>
            <a:ext cx="2603218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(7) ABA</a:t>
            </a:r>
            <a:b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Abwahlmöglichkeit </a:t>
            </a:r>
          </a:p>
        </p:txBody>
      </p:sp>
      <p:sp>
        <p:nvSpPr>
          <p:cNvPr id="37" name="Legende mit Pfeil nach oben 36"/>
          <p:cNvSpPr/>
          <p:nvPr/>
        </p:nvSpPr>
        <p:spPr>
          <a:xfrm>
            <a:off x="858608" y="4933950"/>
            <a:ext cx="2914650" cy="914400"/>
          </a:xfrm>
          <a:prstGeom prst="upArrowCallout">
            <a:avLst/>
          </a:prstGeom>
          <a:solidFill>
            <a:schemeClr val="bg1"/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rgbClr val="C00000"/>
                </a:solidFill>
              </a:rPr>
              <a:t>zentralisiert</a:t>
            </a:r>
          </a:p>
        </p:txBody>
      </p:sp>
      <p:sp>
        <p:nvSpPr>
          <p:cNvPr id="38" name="Richtungspfeil 37"/>
          <p:cNvSpPr/>
          <p:nvPr/>
        </p:nvSpPr>
        <p:spPr>
          <a:xfrm rot="20110722">
            <a:off x="5649707" y="4663049"/>
            <a:ext cx="2378484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rgbClr val="C00000"/>
                </a:solidFill>
              </a:rPr>
              <a:t>disponierbar</a:t>
            </a:r>
          </a:p>
        </p:txBody>
      </p:sp>
    </p:spTree>
    <p:extLst>
      <p:ext uri="{BB962C8B-B14F-4D97-AF65-F5344CB8AC3E}">
        <p14:creationId xmlns:p14="http://schemas.microsoft.com/office/powerpoint/2010/main" val="1007211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Sieben Teilprüfungen 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E. Mathis 2024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8561" y="211619"/>
            <a:ext cx="2420322" cy="2420322"/>
          </a:xfrm>
          <a:prstGeom prst="rect">
            <a:avLst/>
          </a:prstGeom>
        </p:spPr>
      </p:pic>
      <p:sp>
        <p:nvSpPr>
          <p:cNvPr id="17" name="Abgerundetes Rechteck 16"/>
          <p:cNvSpPr/>
          <p:nvPr/>
        </p:nvSpPr>
        <p:spPr>
          <a:xfrm>
            <a:off x="990599" y="1844194"/>
            <a:ext cx="2650669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(1) Deutsch </a:t>
            </a:r>
            <a:b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schriftlich</a:t>
            </a:r>
          </a:p>
        </p:txBody>
      </p:sp>
      <p:sp>
        <p:nvSpPr>
          <p:cNvPr id="22" name="Abgerundetes Rechteck 21"/>
          <p:cNvSpPr/>
          <p:nvPr/>
        </p:nvSpPr>
        <p:spPr>
          <a:xfrm>
            <a:off x="4626257" y="1844194"/>
            <a:ext cx="2603218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(4) mündliche Prüfung 1</a:t>
            </a:r>
          </a:p>
        </p:txBody>
      </p:sp>
      <p:sp>
        <p:nvSpPr>
          <p:cNvPr id="28" name="Abgerundetes Rechteck 27"/>
          <p:cNvSpPr/>
          <p:nvPr/>
        </p:nvSpPr>
        <p:spPr>
          <a:xfrm>
            <a:off x="990599" y="2787749"/>
            <a:ext cx="2650671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(2) Mathematik </a:t>
            </a:r>
            <a:b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schriftlich</a:t>
            </a:r>
          </a:p>
        </p:txBody>
      </p:sp>
      <p:sp>
        <p:nvSpPr>
          <p:cNvPr id="29" name="Abgerundetes Rechteck 28"/>
          <p:cNvSpPr/>
          <p:nvPr/>
        </p:nvSpPr>
        <p:spPr>
          <a:xfrm>
            <a:off x="990599" y="3729002"/>
            <a:ext cx="2650671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(3) Lebende Fremdsprache</a:t>
            </a:r>
            <a:b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schriftlich</a:t>
            </a:r>
          </a:p>
        </p:txBody>
      </p:sp>
      <p:sp>
        <p:nvSpPr>
          <p:cNvPr id="31" name="Abgerundetes Rechteck 30"/>
          <p:cNvSpPr/>
          <p:nvPr/>
        </p:nvSpPr>
        <p:spPr>
          <a:xfrm>
            <a:off x="4626257" y="2787749"/>
            <a:ext cx="2603218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(5) mündliche Prüfung 2</a:t>
            </a:r>
          </a:p>
        </p:txBody>
      </p:sp>
      <p:sp>
        <p:nvSpPr>
          <p:cNvPr id="32" name="Abgerundetes Rechteck 31"/>
          <p:cNvSpPr/>
          <p:nvPr/>
        </p:nvSpPr>
        <p:spPr>
          <a:xfrm>
            <a:off x="4626257" y="3729002"/>
            <a:ext cx="2603218" cy="9144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  <a:gs pos="49000">
                <a:schemeClr val="bg1">
                  <a:lumMod val="9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(6) mündliche Prüfung 3</a:t>
            </a:r>
          </a:p>
        </p:txBody>
      </p:sp>
      <p:sp>
        <p:nvSpPr>
          <p:cNvPr id="33" name="Abgerundetes Rechteck 32"/>
          <p:cNvSpPr/>
          <p:nvPr/>
        </p:nvSpPr>
        <p:spPr>
          <a:xfrm>
            <a:off x="8214461" y="3884810"/>
            <a:ext cx="2603218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(7) ABA</a:t>
            </a:r>
            <a:b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Abwahlmöglichkeit </a:t>
            </a:r>
          </a:p>
        </p:txBody>
      </p:sp>
      <p:sp>
        <p:nvSpPr>
          <p:cNvPr id="3" name="Explosion 1 2"/>
          <p:cNvSpPr/>
          <p:nvPr/>
        </p:nvSpPr>
        <p:spPr>
          <a:xfrm rot="19984986">
            <a:off x="6932426" y="4442816"/>
            <a:ext cx="2334986" cy="1657350"/>
          </a:xfrm>
          <a:prstGeom prst="irregularSeal1">
            <a:avLst/>
          </a:prstGeom>
          <a:solidFill>
            <a:srgbClr val="FDA9B7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15. 1. 2026</a:t>
            </a:r>
          </a:p>
        </p:txBody>
      </p:sp>
    </p:spTree>
    <p:extLst>
      <p:ext uri="{BB962C8B-B14F-4D97-AF65-F5344CB8AC3E}">
        <p14:creationId xmlns:p14="http://schemas.microsoft.com/office/powerpoint/2010/main" val="1985424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Sieben Teilprüfungen 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E. Mathis 2024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8561" y="211619"/>
            <a:ext cx="2420322" cy="2420322"/>
          </a:xfrm>
          <a:prstGeom prst="rect">
            <a:avLst/>
          </a:prstGeom>
        </p:spPr>
      </p:pic>
      <p:sp>
        <p:nvSpPr>
          <p:cNvPr id="17" name="Abgerundetes Rechteck 16"/>
          <p:cNvSpPr/>
          <p:nvPr/>
        </p:nvSpPr>
        <p:spPr>
          <a:xfrm>
            <a:off x="990599" y="1844194"/>
            <a:ext cx="2650669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(1) Deutsch </a:t>
            </a:r>
            <a:b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schriftlich</a:t>
            </a:r>
          </a:p>
        </p:txBody>
      </p:sp>
      <p:sp>
        <p:nvSpPr>
          <p:cNvPr id="22" name="Abgerundetes Rechteck 21"/>
          <p:cNvSpPr/>
          <p:nvPr/>
        </p:nvSpPr>
        <p:spPr>
          <a:xfrm>
            <a:off x="4626257" y="1844194"/>
            <a:ext cx="2603218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(4) mündliche Prüfung 1</a:t>
            </a:r>
          </a:p>
        </p:txBody>
      </p:sp>
      <p:sp>
        <p:nvSpPr>
          <p:cNvPr id="28" name="Abgerundetes Rechteck 27"/>
          <p:cNvSpPr/>
          <p:nvPr/>
        </p:nvSpPr>
        <p:spPr>
          <a:xfrm>
            <a:off x="990599" y="2787749"/>
            <a:ext cx="2650671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(2) Mathematik </a:t>
            </a:r>
            <a:b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schriftlich</a:t>
            </a:r>
          </a:p>
        </p:txBody>
      </p:sp>
      <p:sp>
        <p:nvSpPr>
          <p:cNvPr id="29" name="Abgerundetes Rechteck 28"/>
          <p:cNvSpPr/>
          <p:nvPr/>
        </p:nvSpPr>
        <p:spPr>
          <a:xfrm>
            <a:off x="990599" y="3729002"/>
            <a:ext cx="2650671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(3) Lebende Fremdsprache</a:t>
            </a:r>
            <a:b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schriftlich</a:t>
            </a:r>
          </a:p>
        </p:txBody>
      </p:sp>
      <p:sp>
        <p:nvSpPr>
          <p:cNvPr id="31" name="Abgerundetes Rechteck 30"/>
          <p:cNvSpPr/>
          <p:nvPr/>
        </p:nvSpPr>
        <p:spPr>
          <a:xfrm>
            <a:off x="4626257" y="2787749"/>
            <a:ext cx="2603218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(5) mündliche Prüfung 2</a:t>
            </a:r>
          </a:p>
        </p:txBody>
      </p:sp>
      <p:sp>
        <p:nvSpPr>
          <p:cNvPr id="32" name="Abgerundetes Rechteck 31"/>
          <p:cNvSpPr/>
          <p:nvPr/>
        </p:nvSpPr>
        <p:spPr>
          <a:xfrm>
            <a:off x="4626257" y="3729002"/>
            <a:ext cx="2603218" cy="9144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  <a:gs pos="49000">
                <a:schemeClr val="bg1">
                  <a:lumMod val="9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(6) mündliche Prüfung 3</a:t>
            </a:r>
          </a:p>
        </p:txBody>
      </p:sp>
      <p:sp>
        <p:nvSpPr>
          <p:cNvPr id="33" name="Abgerundetes Rechteck 32"/>
          <p:cNvSpPr/>
          <p:nvPr/>
        </p:nvSpPr>
        <p:spPr>
          <a:xfrm>
            <a:off x="1014324" y="4670255"/>
            <a:ext cx="2603218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(7) ABA</a:t>
            </a:r>
            <a:b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Abwahl und schriftl. Prüfung </a:t>
            </a:r>
          </a:p>
        </p:txBody>
      </p:sp>
    </p:spTree>
    <p:extLst>
      <p:ext uri="{BB962C8B-B14F-4D97-AF65-F5344CB8AC3E}">
        <p14:creationId xmlns:p14="http://schemas.microsoft.com/office/powerpoint/2010/main" val="1005377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Sieben Teilprüfungen 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E. Mathis 2024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8561" y="211619"/>
            <a:ext cx="2420322" cy="2420322"/>
          </a:xfrm>
          <a:prstGeom prst="rect">
            <a:avLst/>
          </a:prstGeom>
        </p:spPr>
      </p:pic>
      <p:sp>
        <p:nvSpPr>
          <p:cNvPr id="17" name="Abgerundetes Rechteck 16"/>
          <p:cNvSpPr/>
          <p:nvPr/>
        </p:nvSpPr>
        <p:spPr>
          <a:xfrm>
            <a:off x="990599" y="1844194"/>
            <a:ext cx="2650669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(1) Deutsch </a:t>
            </a:r>
            <a:b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schriftlich</a:t>
            </a:r>
          </a:p>
        </p:txBody>
      </p:sp>
      <p:sp>
        <p:nvSpPr>
          <p:cNvPr id="22" name="Abgerundetes Rechteck 21"/>
          <p:cNvSpPr/>
          <p:nvPr/>
        </p:nvSpPr>
        <p:spPr>
          <a:xfrm>
            <a:off x="4626257" y="1844194"/>
            <a:ext cx="2603218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(4) mündliche Prüfung 1</a:t>
            </a:r>
          </a:p>
        </p:txBody>
      </p:sp>
      <p:sp>
        <p:nvSpPr>
          <p:cNvPr id="28" name="Abgerundetes Rechteck 27"/>
          <p:cNvSpPr/>
          <p:nvPr/>
        </p:nvSpPr>
        <p:spPr>
          <a:xfrm>
            <a:off x="990599" y="2787749"/>
            <a:ext cx="2650671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(2) Mathematik </a:t>
            </a:r>
            <a:b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schriftlich</a:t>
            </a:r>
          </a:p>
        </p:txBody>
      </p:sp>
      <p:sp>
        <p:nvSpPr>
          <p:cNvPr id="29" name="Abgerundetes Rechteck 28"/>
          <p:cNvSpPr/>
          <p:nvPr/>
        </p:nvSpPr>
        <p:spPr>
          <a:xfrm>
            <a:off x="990599" y="3729002"/>
            <a:ext cx="2650671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(3) Lebende Fremdsprache</a:t>
            </a:r>
            <a:b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schriftlich</a:t>
            </a:r>
          </a:p>
        </p:txBody>
      </p:sp>
      <p:sp>
        <p:nvSpPr>
          <p:cNvPr id="31" name="Abgerundetes Rechteck 30"/>
          <p:cNvSpPr/>
          <p:nvPr/>
        </p:nvSpPr>
        <p:spPr>
          <a:xfrm>
            <a:off x="4626257" y="2787749"/>
            <a:ext cx="2603218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(5) mündliche Prüfung 2</a:t>
            </a:r>
          </a:p>
        </p:txBody>
      </p:sp>
      <p:sp>
        <p:nvSpPr>
          <p:cNvPr id="32" name="Abgerundetes Rechteck 31"/>
          <p:cNvSpPr/>
          <p:nvPr/>
        </p:nvSpPr>
        <p:spPr>
          <a:xfrm>
            <a:off x="4626257" y="3729002"/>
            <a:ext cx="2603218" cy="9144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  <a:gs pos="49000">
                <a:schemeClr val="bg1">
                  <a:lumMod val="9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(6) mündliche Prüfung 3</a:t>
            </a:r>
          </a:p>
        </p:txBody>
      </p:sp>
      <p:sp>
        <p:nvSpPr>
          <p:cNvPr id="33" name="Abgerundetes Rechteck 32"/>
          <p:cNvSpPr/>
          <p:nvPr/>
        </p:nvSpPr>
        <p:spPr>
          <a:xfrm>
            <a:off x="4626257" y="4670255"/>
            <a:ext cx="2603218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(7) ABA</a:t>
            </a:r>
            <a:b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Abwahl und </a:t>
            </a:r>
            <a:r>
              <a:rPr lang="de-DE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mündl</a:t>
            </a:r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Prüfung </a:t>
            </a:r>
          </a:p>
        </p:txBody>
      </p:sp>
    </p:spTree>
    <p:extLst>
      <p:ext uri="{BB962C8B-B14F-4D97-AF65-F5344CB8AC3E}">
        <p14:creationId xmlns:p14="http://schemas.microsoft.com/office/powerpoint/2010/main" val="2307685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Sieben Teilprüfungen 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E. Mathis 2024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8561" y="211619"/>
            <a:ext cx="2420322" cy="2420322"/>
          </a:xfrm>
          <a:prstGeom prst="rect">
            <a:avLst/>
          </a:prstGeom>
        </p:spPr>
      </p:pic>
      <p:sp>
        <p:nvSpPr>
          <p:cNvPr id="17" name="Abgerundetes Rechteck 16"/>
          <p:cNvSpPr/>
          <p:nvPr/>
        </p:nvSpPr>
        <p:spPr>
          <a:xfrm>
            <a:off x="990599" y="1844194"/>
            <a:ext cx="2650669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(1) Deutsch </a:t>
            </a:r>
            <a:b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schriftlich</a:t>
            </a:r>
          </a:p>
        </p:txBody>
      </p:sp>
      <p:sp>
        <p:nvSpPr>
          <p:cNvPr id="22" name="Abgerundetes Rechteck 21"/>
          <p:cNvSpPr/>
          <p:nvPr/>
        </p:nvSpPr>
        <p:spPr>
          <a:xfrm>
            <a:off x="4626257" y="1844194"/>
            <a:ext cx="2603218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(4) mündliche Prüfung 1</a:t>
            </a:r>
          </a:p>
        </p:txBody>
      </p:sp>
      <p:sp>
        <p:nvSpPr>
          <p:cNvPr id="28" name="Abgerundetes Rechteck 27"/>
          <p:cNvSpPr/>
          <p:nvPr/>
        </p:nvSpPr>
        <p:spPr>
          <a:xfrm>
            <a:off x="990599" y="2787749"/>
            <a:ext cx="2650671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(2) Mathematik </a:t>
            </a:r>
            <a:b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schriftlich</a:t>
            </a:r>
          </a:p>
        </p:txBody>
      </p:sp>
      <p:sp>
        <p:nvSpPr>
          <p:cNvPr id="29" name="Abgerundetes Rechteck 28"/>
          <p:cNvSpPr/>
          <p:nvPr/>
        </p:nvSpPr>
        <p:spPr>
          <a:xfrm>
            <a:off x="990599" y="3729002"/>
            <a:ext cx="2650671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(3) Lebende Fremdsprache</a:t>
            </a:r>
            <a:b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schriftlich</a:t>
            </a:r>
          </a:p>
        </p:txBody>
      </p:sp>
      <p:sp>
        <p:nvSpPr>
          <p:cNvPr id="31" name="Abgerundetes Rechteck 30"/>
          <p:cNvSpPr/>
          <p:nvPr/>
        </p:nvSpPr>
        <p:spPr>
          <a:xfrm>
            <a:off x="4626257" y="2787749"/>
            <a:ext cx="2603218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(5) mündliche Prüfung 2</a:t>
            </a:r>
          </a:p>
        </p:txBody>
      </p:sp>
      <p:sp>
        <p:nvSpPr>
          <p:cNvPr id="32" name="Abgerundetes Rechteck 31"/>
          <p:cNvSpPr/>
          <p:nvPr/>
        </p:nvSpPr>
        <p:spPr>
          <a:xfrm>
            <a:off x="1014324" y="4670255"/>
            <a:ext cx="2603218" cy="9144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  <a:gs pos="49000">
                <a:schemeClr val="bg1">
                  <a:lumMod val="9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(6) Fremdsprache, </a:t>
            </a:r>
            <a:b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PH, BIO (NWT=</a:t>
            </a:r>
            <a:b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schriftlich</a:t>
            </a:r>
          </a:p>
        </p:txBody>
      </p:sp>
      <p:sp>
        <p:nvSpPr>
          <p:cNvPr id="33" name="Abgerundetes Rechteck 32"/>
          <p:cNvSpPr/>
          <p:nvPr/>
        </p:nvSpPr>
        <p:spPr>
          <a:xfrm>
            <a:off x="1038050" y="5624512"/>
            <a:ext cx="2603218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(7) ABA Abwahl und schriftliche Prüfung</a:t>
            </a:r>
          </a:p>
        </p:txBody>
      </p:sp>
    </p:spTree>
    <p:extLst>
      <p:ext uri="{BB962C8B-B14F-4D97-AF65-F5344CB8AC3E}">
        <p14:creationId xmlns:p14="http://schemas.microsoft.com/office/powerpoint/2010/main" val="2087863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mündliche Teilprüfungen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alle Fächer (außer Sport) sind wählbar; auch WPGs</a:t>
            </a:r>
            <a:br>
              <a:rPr lang="de-DE" dirty="0"/>
            </a:br>
            <a:r>
              <a:rPr lang="de-DE" dirty="0"/>
              <a:t>sind </a:t>
            </a:r>
            <a:r>
              <a:rPr lang="de-DE" dirty="0" err="1"/>
              <a:t>maturabel</a:t>
            </a:r>
            <a:br>
              <a:rPr lang="de-DE" dirty="0"/>
            </a:br>
            <a:endParaRPr lang="de-DE" dirty="0"/>
          </a:p>
          <a:p>
            <a:r>
              <a:rPr lang="de-DE" dirty="0"/>
              <a:t>Mindest-Ausmaß: vier Jahres-Wochen-Stunden</a:t>
            </a:r>
            <a:br>
              <a:rPr lang="de-DE" dirty="0"/>
            </a:br>
            <a:endParaRPr lang="de-DE" dirty="0"/>
          </a:p>
          <a:p>
            <a:r>
              <a:rPr lang="de-DE" dirty="0"/>
              <a:t>Mindest-Stunden-Gesamtausmaß: 10 (2 Prüfungen), 15 (3 Prüfungen), 20 (4 Prüfungen) </a:t>
            </a:r>
            <a:br>
              <a:rPr lang="de-DE" dirty="0"/>
            </a:br>
            <a:endParaRPr lang="de-DE" dirty="0"/>
          </a:p>
          <a:p>
            <a:r>
              <a:rPr lang="de-DE" dirty="0"/>
              <a:t>definierte Themenkörbe: Themen </a:t>
            </a:r>
            <a:r>
              <a:rPr lang="de-DE" dirty="0">
                <a:sym typeface="Wingdings" panose="05000000000000000000" pitchFamily="2" charset="2"/>
              </a:rPr>
              <a:t> Fragen  Ziehung 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E. Mathis 2024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8561" y="211619"/>
            <a:ext cx="2420322" cy="242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165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wichtige Termine …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/>
          <a:lstStyle/>
          <a:p>
            <a:endParaRPr lang="de-DE" dirty="0"/>
          </a:p>
          <a:p>
            <a:r>
              <a:rPr lang="de-DE" dirty="0"/>
              <a:t>Schritt 1: </a:t>
            </a:r>
            <a:r>
              <a:rPr lang="de-DE" b="1" dirty="0">
                <a:solidFill>
                  <a:srgbClr val="FF0000"/>
                </a:solidFill>
              </a:rPr>
              <a:t>Voranmeldung ABA </a:t>
            </a:r>
            <a:r>
              <a:rPr lang="de-DE" dirty="0"/>
              <a:t>(informell) bis 5. November 2025</a:t>
            </a:r>
            <a:br>
              <a:rPr lang="de-DE" dirty="0"/>
            </a:br>
            <a:r>
              <a:rPr lang="de-DE" dirty="0"/>
              <a:t>(sofern man überlegt, die ABA zu schreiben)</a:t>
            </a:r>
            <a:br>
              <a:rPr lang="de-DE" dirty="0"/>
            </a:br>
            <a:endParaRPr lang="de-DE" dirty="0"/>
          </a:p>
          <a:p>
            <a:r>
              <a:rPr lang="de-DE" dirty="0"/>
              <a:t>Schritt 2: </a:t>
            </a:r>
            <a:r>
              <a:rPr lang="de-DE" b="1" dirty="0">
                <a:solidFill>
                  <a:srgbClr val="C00000"/>
                </a:solidFill>
              </a:rPr>
              <a:t>Abwahl der ABA </a:t>
            </a:r>
            <a:r>
              <a:rPr lang="de-DE" dirty="0"/>
              <a:t>bis 15. Jänner 202</a:t>
            </a:r>
            <a:r>
              <a:rPr lang="de-DE" b="1" dirty="0">
                <a:solidFill>
                  <a:srgbClr val="C00000"/>
                </a:solidFill>
              </a:rPr>
              <a:t>6</a:t>
            </a:r>
            <a:r>
              <a:rPr lang="de-DE" dirty="0"/>
              <a:t> (7. Klasse)</a:t>
            </a:r>
            <a:br>
              <a:rPr lang="de-DE" dirty="0"/>
            </a:br>
            <a:r>
              <a:rPr lang="de-DE" dirty="0"/>
              <a:t>(sofern man sich gegen die ABA entscheidet) </a:t>
            </a:r>
          </a:p>
          <a:p>
            <a:endParaRPr lang="de-DE" dirty="0"/>
          </a:p>
          <a:p>
            <a:r>
              <a:rPr lang="de-DE" dirty="0"/>
              <a:t>Schritt 2: </a:t>
            </a:r>
            <a:r>
              <a:rPr lang="de-DE" b="1" dirty="0">
                <a:solidFill>
                  <a:srgbClr val="C00000"/>
                </a:solidFill>
              </a:rPr>
              <a:t>definitive Fächerwahl </a:t>
            </a:r>
            <a:r>
              <a:rPr lang="de-DE" dirty="0"/>
              <a:t>bis 15. Jänner 202</a:t>
            </a:r>
            <a:r>
              <a:rPr lang="de-DE" b="1" dirty="0">
                <a:solidFill>
                  <a:srgbClr val="C00000"/>
                </a:solidFill>
              </a:rPr>
              <a:t>7</a:t>
            </a:r>
            <a:r>
              <a:rPr lang="de-DE" dirty="0"/>
              <a:t> (8. Klasse)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E. Mathis 2024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6636" y="154469"/>
            <a:ext cx="2420322" cy="242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885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405</Words>
  <Application>Microsoft Office PowerPoint</Application>
  <PresentationFormat>Breitbild</PresentationFormat>
  <Paragraphs>62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</vt:lpstr>
      <vt:lpstr>Reifeprüfung  (Matura)</vt:lpstr>
      <vt:lpstr>teilzentralisiert; sieben Teilprüfungen </vt:lpstr>
      <vt:lpstr>Sieben Teilprüfungen </vt:lpstr>
      <vt:lpstr>Sieben Teilprüfungen </vt:lpstr>
      <vt:lpstr>Sieben Teilprüfungen </vt:lpstr>
      <vt:lpstr>Sieben Teilprüfungen </vt:lpstr>
      <vt:lpstr>mündliche Teilprüfungen </vt:lpstr>
      <vt:lpstr>wichtige Termine …</vt:lpstr>
    </vt:vector>
  </TitlesOfParts>
  <Company>Schulen Vorarlberg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Matura  (Reifeprüfung)</dc:title>
  <dc:creator>Edeltraud Mathis</dc:creator>
  <cp:lastModifiedBy>Edeltraud MATHIS</cp:lastModifiedBy>
  <cp:revision>21</cp:revision>
  <dcterms:created xsi:type="dcterms:W3CDTF">2024-12-03T09:22:23Z</dcterms:created>
  <dcterms:modified xsi:type="dcterms:W3CDTF">2025-10-07T05:47:04Z</dcterms:modified>
</cp:coreProperties>
</file>